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othic A1 Heavy" panose="020B0600000101010101" charset="-127"/>
      <p:regular r:id="rId13"/>
    </p:embeddedFont>
    <p:embeddedFont>
      <p:font typeface="Gothic A1 Medium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  <p:embeddedFont>
      <p:font typeface="Poppins Medium" panose="00000600000000000000" pitchFamily="2" charset="0"/>
      <p:regular r:id="rId24"/>
      <p:italic r:id="rId25"/>
    </p:embeddedFont>
    <p:embeddedFont>
      <p:font typeface="Yu Gothic UI Semibold" panose="020B0700000000000000" pitchFamily="34" charset="-128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1.xml.rels><?xml version="1.0" encoding="UTF-8" standalone="yes" ?><Relationships xmlns="http://schemas.openxmlformats.org/package/2006/relationships"><Relationship Id="rId3" Target="../media/image30.jpeg" Type="http://schemas.openxmlformats.org/officeDocument/2006/relationships/image"/><Relationship Id="rId2" Target="../media/image29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7.svg" Type="http://schemas.openxmlformats.org/officeDocument/2006/relationships/image"/><Relationship Id="rId5" Target="../media/image6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 ?><Relationships xmlns="http://schemas.openxmlformats.org/package/2006/relationships"><Relationship Id="rId3" Target="../media/image15.jpeg" Type="http://schemas.openxmlformats.org/officeDocument/2006/relationships/image"/><Relationship Id="rId2" Target="../media/image14.png" Type="http://schemas.openxmlformats.org/officeDocument/2006/relationships/image"/><Relationship Id="rId1" Target="../slideLayouts/slideLayout7.xml" Type="http://schemas.openxmlformats.org/officeDocument/2006/relationships/slideLayout"/><Relationship Id="rId5" Target="../media/image7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7.svg"/></Relationships>
</file>

<file path=ppt/slides/_rels/slide7.xml.rels><?xml version="1.0" encoding="UTF-8" standalone="yes" ?><Relationships xmlns="http://schemas.openxmlformats.org/package/2006/relationships"><Relationship Id="rId3" Target="../slideLayouts/slideLayout7.xml" Type="http://schemas.openxmlformats.org/officeDocument/2006/relationships/slideLayout"/><Relationship Id="rId7" Target="../media/image7.svg" Type="http://schemas.openxmlformats.org/officeDocument/2006/relationships/image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6" Target="../media/image6.png" Type="http://schemas.openxmlformats.org/officeDocument/2006/relationships/image"/><Relationship Id="rId5" Target="../media/image19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6.png"/><Relationship Id="rId5" Type="http://schemas.microsoft.com/office/2007/relationships/media" Target="../media/media4.mp4"/><Relationship Id="rId10" Type="http://schemas.openxmlformats.org/officeDocument/2006/relationships/image" Target="../media/image22.jpeg"/><Relationship Id="rId4" Type="http://schemas.openxmlformats.org/officeDocument/2006/relationships/video" Target="../media/media3.mp4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6760420"/>
            <a:ext cx="16230600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28700" y="5619462"/>
            <a:ext cx="16230600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9024375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66396" y="5396763"/>
            <a:ext cx="5502449" cy="4340056"/>
          </a:xfrm>
          <a:custGeom>
            <a:avLst/>
            <a:gdLst/>
            <a:ahLst/>
            <a:cxnLst/>
            <a:rect l="l" t="t" r="r" b="b"/>
            <a:pathLst>
              <a:path w="5502449" h="4340056">
                <a:moveTo>
                  <a:pt x="0" y="0"/>
                </a:moveTo>
                <a:lnTo>
                  <a:pt x="5502449" y="0"/>
                </a:lnTo>
                <a:lnTo>
                  <a:pt x="5502449" y="4340056"/>
                </a:lnTo>
                <a:lnTo>
                  <a:pt x="0" y="434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05917">
            <a:off x="3385461" y="1974416"/>
            <a:ext cx="5812892" cy="5078282"/>
          </a:xfrm>
          <a:custGeom>
            <a:avLst/>
            <a:gdLst/>
            <a:ahLst/>
            <a:cxnLst/>
            <a:rect l="l" t="t" r="r" b="b"/>
            <a:pathLst>
              <a:path w="5812892" h="5078282">
                <a:moveTo>
                  <a:pt x="0" y="0"/>
                </a:moveTo>
                <a:lnTo>
                  <a:pt x="5812892" y="0"/>
                </a:lnTo>
                <a:lnTo>
                  <a:pt x="5812892" y="5078282"/>
                </a:lnTo>
                <a:lnTo>
                  <a:pt x="0" y="50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636" r="-169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51049" y="1126269"/>
            <a:ext cx="12733143" cy="175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13016" b="1" spc="-52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AiCane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05500"/>
            <a:ext cx="2765223" cy="5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800" b="1" spc="-44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Toridos팀</a:t>
            </a:r>
            <a:endParaRPr lang="en-US" sz="1800" b="1" spc="-44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algn="l">
              <a:lnSpc>
                <a:spcPts val="2250"/>
              </a:lnSpc>
            </a:pPr>
            <a:r>
              <a:rPr lang="en-US" sz="1800" b="1" spc="-44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김다민</a:t>
            </a:r>
            <a:r>
              <a:rPr lang="en-US" sz="1800" b="1" spc="-44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800" b="1" spc="-44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박조현</a:t>
            </a:r>
            <a:r>
              <a:rPr lang="en-US" sz="1800" b="1" spc="-44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800" b="1" spc="-44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배수연</a:t>
            </a:r>
            <a:endParaRPr lang="en-US" sz="1800" b="1" spc="-44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90354" y="6062279"/>
            <a:ext cx="276894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b="1" spc="-44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자율 주행 지팡이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857" y="9047371"/>
            <a:ext cx="1461135" cy="1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2"/>
              </a:lnSpc>
            </a:pPr>
            <a:r>
              <a:rPr lang="en-US" sz="1382" spc="-55">
                <a:solidFill>
                  <a:srgbClr val="0A51C7"/>
                </a:solidFill>
                <a:latin typeface="Poppins"/>
                <a:ea typeface="Poppins"/>
                <a:cs typeface="Poppins"/>
                <a:sym typeface="Poppins"/>
              </a:rPr>
              <a:t>CBNU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8165" y="9047371"/>
            <a:ext cx="1461135" cy="1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spc="-55">
                <a:solidFill>
                  <a:srgbClr val="0A51C7"/>
                </a:solidFill>
                <a:latin typeface="Poppins"/>
                <a:ea typeface="Poppins"/>
                <a:cs typeface="Poppins"/>
                <a:sym typeface="Poppins"/>
              </a:rPr>
              <a:t>2025.10.27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288" y="3199686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511137" y="3199686"/>
            <a:ext cx="3362303" cy="1801184"/>
            <a:chOff x="0" y="0"/>
            <a:chExt cx="1663004" cy="8908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flipV="1">
            <a:off x="6909170" y="3177542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497019" y="3177542"/>
            <a:ext cx="3362303" cy="1801184"/>
            <a:chOff x="0" y="0"/>
            <a:chExt cx="1663004" cy="890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895052" y="3155397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482901" y="3155397"/>
            <a:ext cx="3362303" cy="1801184"/>
            <a:chOff x="0" y="0"/>
            <a:chExt cx="1663004" cy="8908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9152834"/>
            <a:ext cx="352804" cy="100704"/>
            <a:chOff x="0" y="0"/>
            <a:chExt cx="92920" cy="265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0A51C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92920" cy="3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74769"/>
            <a:ext cx="16230600" cy="159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4"/>
              </a:lnSpc>
            </a:pPr>
            <a:r>
              <a:rPr lang="en-US" sz="11850" b="1" spc="-47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Considerations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1136" y="5944125"/>
            <a:ext cx="3966275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장애물 회피 센서 결정 문제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11137" y="5500666"/>
            <a:ext cx="272726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7019" y="5921980"/>
            <a:ext cx="3689299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초음파 센서 탐지 문제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97019" y="5478521"/>
            <a:ext cx="26495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82901" y="5990828"/>
            <a:ext cx="3689299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카메라의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평면적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감지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문제</a:t>
            </a:r>
            <a:endParaRPr lang="en-US" sz="2400" b="1" spc="-96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82901" y="5456376"/>
            <a:ext cx="22224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11136" y="6668025"/>
            <a:ext cx="4264557" cy="74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: 초음파 센서, 카메라 모듈, </a:t>
            </a:r>
          </a:p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라이다 센서 중 메인 센서 결정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97019" y="6668025"/>
            <a:ext cx="3689299" cy="110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: 초음파 센서 탐지 시,</a:t>
            </a:r>
          </a:p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정면의 좁은 시야각만 포착하는  문제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2901" y="6668025"/>
            <a:ext cx="3689299" cy="720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: 진한 색이 아닐 시 </a:t>
            </a:r>
          </a:p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C70A0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장애물 감지 정확도가 낮음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194910" y="1754433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633245" y="1788143"/>
            <a:ext cx="1528931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288" y="3237123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511137" y="3237123"/>
            <a:ext cx="3362303" cy="1801184"/>
            <a:chOff x="0" y="0"/>
            <a:chExt cx="1663004" cy="8908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flipV="1">
            <a:off x="6909170" y="3214978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497019" y="3214978"/>
            <a:ext cx="3362303" cy="1801184"/>
            <a:chOff x="0" y="0"/>
            <a:chExt cx="1663004" cy="890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895052" y="3192834"/>
            <a:ext cx="0" cy="5459791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482901" y="3192834"/>
            <a:ext cx="3362303" cy="1801184"/>
            <a:chOff x="0" y="0"/>
            <a:chExt cx="1663004" cy="8908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3004" cy="890870"/>
            </a:xfrm>
            <a:custGeom>
              <a:avLst/>
              <a:gdLst/>
              <a:ahLst/>
              <a:cxnLst/>
              <a:rect l="l" t="t" r="r" b="b"/>
              <a:pathLst>
                <a:path w="1663004" h="890870">
                  <a:moveTo>
                    <a:pt x="0" y="0"/>
                  </a:moveTo>
                  <a:lnTo>
                    <a:pt x="1663004" y="0"/>
                  </a:lnTo>
                  <a:lnTo>
                    <a:pt x="1663004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9152834"/>
            <a:ext cx="352804" cy="100704"/>
            <a:chOff x="0" y="0"/>
            <a:chExt cx="92920" cy="265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0A51C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92920" cy="3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11136" y="5958124"/>
            <a:ext cx="3947331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장애물 회피 센서 결정 문제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1137" y="5538102"/>
            <a:ext cx="272726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7019" y="5935980"/>
            <a:ext cx="3671677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초음파 센서 탐지 문제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7019" y="5515957"/>
            <a:ext cx="264959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82901" y="6004827"/>
            <a:ext cx="3671677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카메라의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평면적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감지</a:t>
            </a:r>
            <a:r>
              <a:rPr lang="en-US" sz="2400" b="1" spc="-9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400" b="1" spc="-9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문제</a:t>
            </a:r>
            <a:endParaRPr lang="en-US" sz="2400" b="1" spc="-96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82901" y="5493813"/>
            <a:ext cx="22224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20">
                <a:solidFill>
                  <a:srgbClr val="0A51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1137" y="6682024"/>
            <a:ext cx="4244188" cy="74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31B14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3개의 센서 중 감지도가 높은 </a:t>
            </a:r>
          </a:p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31B14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센서를 메인 센서로 결정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97019" y="6682024"/>
            <a:ext cx="3883718" cy="74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31B14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좌, 우에 센서 모듈 추가하여 감지를 넓힘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2901" y="6682024"/>
            <a:ext cx="3881811" cy="74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96">
                <a:solidFill>
                  <a:srgbClr val="31B14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Medium"/>
                <a:sym typeface="Poppins Medium"/>
              </a:rPr>
              <a:t>깊이 감지를 위해 라이다 센서 추가 구매 후 사용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174769"/>
            <a:ext cx="16230600" cy="159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4"/>
              </a:lnSpc>
            </a:pPr>
            <a:r>
              <a:rPr lang="en-US" sz="11850" b="1" spc="-47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Improvements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194910" y="1754433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633245" y="1788143"/>
            <a:ext cx="1528931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91343" y="1014811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6"/>
                </a:lnTo>
                <a:lnTo>
                  <a:pt x="0" y="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918437" y="4157816"/>
            <a:ext cx="8340863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45087" y="910186"/>
            <a:ext cx="12733143" cy="173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2854" b="1" spc="-51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62204" y="1042171"/>
            <a:ext cx="697096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076471"/>
            <a:ext cx="7770520" cy="579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프로젝트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배경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프로젝트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소개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하드웨어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모듈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진행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상황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향후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계획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marL="690872" lvl="1" indent="-345436" algn="l">
              <a:lnSpc>
                <a:spcPts val="7743"/>
              </a:lnSpc>
              <a:buAutoNum type="arabicPeriod"/>
            </a:pP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개선사항</a:t>
            </a:r>
            <a:r>
              <a:rPr lang="en-US" sz="3199" b="1" spc="-127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및 </a:t>
            </a:r>
            <a:r>
              <a:rPr lang="en-US" sz="3199" b="1" spc="-127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고려사항</a:t>
            </a:r>
            <a:endParaRPr lang="en-US" sz="3199" b="1" spc="-127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918437" y="5140509"/>
            <a:ext cx="8340863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918437" y="6123203"/>
            <a:ext cx="8340863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8918437" y="7104278"/>
            <a:ext cx="8340863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918437" y="8159230"/>
            <a:ext cx="8340863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3690780" y="5971820"/>
            <a:ext cx="4127587" cy="3255634"/>
          </a:xfrm>
          <a:custGeom>
            <a:avLst/>
            <a:gdLst/>
            <a:ahLst/>
            <a:cxnLst/>
            <a:rect l="l" t="t" r="r" b="b"/>
            <a:pathLst>
              <a:path w="4127587" h="3255634">
                <a:moveTo>
                  <a:pt x="0" y="0"/>
                </a:moveTo>
                <a:lnTo>
                  <a:pt x="4127586" y="0"/>
                </a:lnTo>
                <a:lnTo>
                  <a:pt x="4127586" y="3255634"/>
                </a:lnTo>
                <a:lnTo>
                  <a:pt x="0" y="325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605917">
            <a:off x="1304645" y="3404593"/>
            <a:ext cx="4360461" cy="3809404"/>
          </a:xfrm>
          <a:custGeom>
            <a:avLst/>
            <a:gdLst/>
            <a:ahLst/>
            <a:cxnLst/>
            <a:rect l="l" t="t" r="r" b="b"/>
            <a:pathLst>
              <a:path w="4360461" h="3809404">
                <a:moveTo>
                  <a:pt x="0" y="0"/>
                </a:moveTo>
                <a:lnTo>
                  <a:pt x="4360461" y="0"/>
                </a:lnTo>
                <a:lnTo>
                  <a:pt x="4360461" y="3809404"/>
                </a:lnTo>
                <a:lnTo>
                  <a:pt x="0" y="380940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636" r="-1691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087" y="910186"/>
            <a:ext cx="12733143" cy="17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2854" b="1" spc="-51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Background</a:t>
            </a:r>
          </a:p>
        </p:txBody>
      </p:sp>
      <p:sp>
        <p:nvSpPr>
          <p:cNvPr id="3" name="AutoShape 3"/>
          <p:cNvSpPr/>
          <p:nvPr/>
        </p:nvSpPr>
        <p:spPr>
          <a:xfrm>
            <a:off x="9164550" y="2795313"/>
            <a:ext cx="0" cy="7200966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308697" y="2795313"/>
            <a:ext cx="4539066" cy="4522045"/>
          </a:xfrm>
          <a:custGeom>
            <a:avLst/>
            <a:gdLst/>
            <a:ahLst/>
            <a:cxnLst/>
            <a:rect l="l" t="t" r="r" b="b"/>
            <a:pathLst>
              <a:path w="4539066" h="4522045">
                <a:moveTo>
                  <a:pt x="0" y="0"/>
                </a:moveTo>
                <a:lnTo>
                  <a:pt x="4539067" y="0"/>
                </a:lnTo>
                <a:lnTo>
                  <a:pt x="4539067" y="4522045"/>
                </a:lnTo>
                <a:lnTo>
                  <a:pt x="0" y="452204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67841" y="3055432"/>
            <a:ext cx="3206870" cy="4532679"/>
          </a:xfrm>
          <a:custGeom>
            <a:avLst/>
            <a:gdLst/>
            <a:ahLst/>
            <a:cxnLst/>
            <a:rect l="l" t="t" r="r" b="b"/>
            <a:pathLst>
              <a:path w="3206870" h="4532679">
                <a:moveTo>
                  <a:pt x="0" y="0"/>
                </a:moveTo>
                <a:lnTo>
                  <a:pt x="3206870" y="0"/>
                </a:lnTo>
                <a:lnTo>
                  <a:pt x="3206870" y="4532679"/>
                </a:lnTo>
                <a:lnTo>
                  <a:pt x="0" y="453267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87588" y="8279421"/>
            <a:ext cx="5566024" cy="120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시각장애인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및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고령자들의</a:t>
            </a:r>
            <a:endParaRPr lang="en-US" sz="3910" b="1" spc="-156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보행중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사고율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증가</a:t>
            </a:r>
            <a:endParaRPr lang="en-US" sz="3910" b="1" spc="-156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78932" y="8300476"/>
            <a:ext cx="7198596" cy="1167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기존엔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단순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진동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알림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중심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, </a:t>
            </a:r>
          </a:p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장애물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감지는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가능하나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회피</a:t>
            </a:r>
            <a:r>
              <a:rPr lang="en-US" sz="3910" b="1" spc="-156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910" b="1" spc="-156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불가</a:t>
            </a:r>
            <a:endParaRPr lang="en-US" sz="3910" b="1" spc="-156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291343" y="1014811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6"/>
                </a:lnTo>
                <a:lnTo>
                  <a:pt x="0" y="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562204" y="1042171"/>
            <a:ext cx="697096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9832" y="2744329"/>
            <a:ext cx="8090833" cy="8302160"/>
          </a:xfrm>
          <a:custGeom>
            <a:avLst/>
            <a:gdLst/>
            <a:ahLst/>
            <a:cxnLst/>
            <a:rect l="l" t="t" r="r" b="b"/>
            <a:pathLst>
              <a:path w="8090833" h="8302160">
                <a:moveTo>
                  <a:pt x="0" y="0"/>
                </a:moveTo>
                <a:lnTo>
                  <a:pt x="8090833" y="0"/>
                </a:lnTo>
                <a:lnTo>
                  <a:pt x="8090833" y="8302161"/>
                </a:lnTo>
                <a:lnTo>
                  <a:pt x="0" y="8302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91343" y="1014811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6"/>
                </a:lnTo>
                <a:lnTo>
                  <a:pt x="0" y="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25905">
            <a:off x="10733968" y="7392094"/>
            <a:ext cx="2633711" cy="2894906"/>
          </a:xfrm>
          <a:custGeom>
            <a:avLst/>
            <a:gdLst/>
            <a:ahLst/>
            <a:cxnLst/>
            <a:rect l="l" t="t" r="r" b="b"/>
            <a:pathLst>
              <a:path w="2633711" h="2894906">
                <a:moveTo>
                  <a:pt x="0" y="0"/>
                </a:moveTo>
                <a:lnTo>
                  <a:pt x="2633711" y="0"/>
                </a:lnTo>
                <a:lnTo>
                  <a:pt x="2633711" y="2894906"/>
                </a:lnTo>
                <a:lnTo>
                  <a:pt x="0" y="2894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9584"/>
            <a:ext cx="12733143" cy="17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2854" b="1" spc="-51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Description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9899" y="3756931"/>
            <a:ext cx="2438234" cy="207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-135" dirty="0" err="1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카메라</a:t>
            </a:r>
            <a:r>
              <a:rPr lang="en-US" sz="3399" b="1" spc="-135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-135" dirty="0" err="1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영상</a:t>
            </a:r>
            <a:r>
              <a:rPr lang="en-US" sz="3399" b="1" spc="-135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399" b="1" spc="-135" dirty="0" err="1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처리</a:t>
            </a:r>
            <a:r>
              <a:rPr lang="en-US" sz="3399" b="1" spc="-135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- 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-135" dirty="0" err="1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장애물</a:t>
            </a:r>
            <a:r>
              <a:rPr lang="en-US" sz="3399" b="1" spc="-135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3399" b="1" spc="-135" dirty="0" err="1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인식</a:t>
            </a:r>
            <a:endParaRPr lang="en-US" sz="3399" b="1" spc="-135" dirty="0">
              <a:solidFill>
                <a:srgbClr val="FF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 b="1" spc="-135" dirty="0">
              <a:solidFill>
                <a:srgbClr val="FF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91777" y="3864038"/>
            <a:ext cx="3433623" cy="15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b="1" spc="-135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초음파 거리 기반 </a:t>
            </a:r>
          </a:p>
          <a:p>
            <a:pPr algn="ctr">
              <a:lnSpc>
                <a:spcPts val="4079"/>
              </a:lnSpc>
            </a:pPr>
            <a:r>
              <a:rPr lang="en-US" sz="3399" b="1" spc="-135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근접 장애물 감지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 b="1" spc="-135">
              <a:solidFill>
                <a:srgbClr val="FF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19800" y="7658100"/>
            <a:ext cx="2885926" cy="15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-135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모터 제어 및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b="1" spc="-135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주행 모듈 구동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 b="1" spc="-135">
              <a:solidFill>
                <a:srgbClr val="FF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562204" y="1042171"/>
            <a:ext cx="697096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53537"/>
            <a:ext cx="5398871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424202" y="7116390"/>
            <a:ext cx="4835098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8609909"/>
            <a:ext cx="352804" cy="100704"/>
            <a:chOff x="0" y="0"/>
            <a:chExt cx="92920" cy="26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6898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92920" cy="3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06496" y="9152834"/>
            <a:ext cx="352804" cy="100704"/>
            <a:chOff x="0" y="0"/>
            <a:chExt cx="92920" cy="26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6898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92920" cy="3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73849" y="4096136"/>
            <a:ext cx="7651394" cy="6035037"/>
          </a:xfrm>
          <a:custGeom>
            <a:avLst/>
            <a:gdLst/>
            <a:ahLst/>
            <a:cxnLst/>
            <a:rect l="l" t="t" r="r" b="b"/>
            <a:pathLst>
              <a:path w="7651394" h="6035037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95999">
            <a:off x="1582021" y="1682963"/>
            <a:ext cx="3520666" cy="4109677"/>
          </a:xfrm>
          <a:custGeom>
            <a:avLst/>
            <a:gdLst/>
            <a:ahLst/>
            <a:cxnLst/>
            <a:rect l="l" t="t" r="r" b="b"/>
            <a:pathLst>
              <a:path w="3520666" h="4109677">
                <a:moveTo>
                  <a:pt x="434186" y="0"/>
                </a:moveTo>
                <a:lnTo>
                  <a:pt x="3520665" y="357117"/>
                </a:lnTo>
                <a:lnTo>
                  <a:pt x="3086479" y="4109677"/>
                </a:lnTo>
                <a:lnTo>
                  <a:pt x="0" y="3752559"/>
                </a:lnTo>
                <a:lnTo>
                  <a:pt x="434186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57600" y="6357039"/>
            <a:ext cx="336230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DC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모터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&amp;</a:t>
            </a:r>
          </a:p>
          <a:p>
            <a:pPr algn="r">
              <a:lnSpc>
                <a:spcPts val="2879"/>
              </a:lnSpc>
            </a:pP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DC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모터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드라이브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보드</a:t>
            </a: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17338" y="1219200"/>
            <a:ext cx="6841962" cy="147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11000" b="1" spc="-44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Hardware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54297" y="3898902"/>
            <a:ext cx="336230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CPU 보드 </a:t>
            </a:r>
          </a:p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&amp; 블루투스 모듈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1437" y="3898902"/>
            <a:ext cx="3362303" cy="3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초음파 센서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91437" y="4904627"/>
            <a:ext cx="3362303" cy="3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적외선 센서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91437" y="2705100"/>
            <a:ext cx="3362303" cy="3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무선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카메라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모듈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(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wifi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)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4290481" y="2684279"/>
            <a:ext cx="1201975" cy="180975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 flipV="1">
            <a:off x="4580631" y="3878081"/>
            <a:ext cx="911825" cy="180975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4665214" y="5064781"/>
            <a:ext cx="827241" cy="0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3175082" y="4752579"/>
            <a:ext cx="2317374" cy="312201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069067" y="5910745"/>
            <a:ext cx="2074933" cy="774795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2806000" y="4240031"/>
            <a:ext cx="2249315" cy="643775"/>
          </a:xfrm>
          <a:prstGeom prst="line">
            <a:avLst/>
          </a:prstGeom>
          <a:ln w="57150" cap="flat">
            <a:solidFill>
              <a:srgbClr val="17A6D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517957" y="911737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6"/>
                </a:lnTo>
                <a:lnTo>
                  <a:pt x="0" y="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56292" y="945447"/>
            <a:ext cx="1529223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59989" cy="5143500"/>
            <a:chOff x="0" y="0"/>
            <a:chExt cx="1078284" cy="796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8284" cy="796863"/>
            </a:xfrm>
            <a:custGeom>
              <a:avLst/>
              <a:gdLst/>
              <a:ahLst/>
              <a:cxnLst/>
              <a:rect l="l" t="t" r="r" b="b"/>
              <a:pathLst>
                <a:path w="1078284" h="796863">
                  <a:moveTo>
                    <a:pt x="0" y="0"/>
                  </a:moveTo>
                  <a:lnTo>
                    <a:pt x="1078284" y="0"/>
                  </a:lnTo>
                  <a:lnTo>
                    <a:pt x="1078284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906496" y="9139362"/>
            <a:ext cx="352804" cy="100704"/>
            <a:chOff x="0" y="0"/>
            <a:chExt cx="92920" cy="26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6898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2920" cy="26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199225" y="3270709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5143500"/>
            <a:ext cx="6959989" cy="5143500"/>
            <a:chOff x="0" y="0"/>
            <a:chExt cx="1078284" cy="7968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8284" cy="796863"/>
            </a:xfrm>
            <a:custGeom>
              <a:avLst/>
              <a:gdLst/>
              <a:ahLst/>
              <a:cxnLst/>
              <a:rect l="l" t="t" r="r" b="b"/>
              <a:pathLst>
                <a:path w="1078284" h="796863">
                  <a:moveTo>
                    <a:pt x="0" y="0"/>
                  </a:moveTo>
                  <a:lnTo>
                    <a:pt x="1078284" y="0"/>
                  </a:lnTo>
                  <a:lnTo>
                    <a:pt x="1078284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560189" y="960823"/>
            <a:ext cx="8694569" cy="254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11000" b="1" spc="-44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Current progress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0189" y="3857059"/>
            <a:ext cx="675419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01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프로덕트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/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스프린트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백로그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업데이트</a:t>
            </a: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l">
              <a:lnSpc>
                <a:spcPts val="2879"/>
              </a:lnSpc>
            </a:pP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l">
              <a:lnSpc>
                <a:spcPts val="2879"/>
              </a:lnSpc>
            </a:pP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02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로봇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모듈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관련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문서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정리</a:t>
            </a: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l">
              <a:lnSpc>
                <a:spcPts val="2879"/>
              </a:lnSpc>
            </a:pP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  <a:p>
            <a:pPr algn="l">
              <a:lnSpc>
                <a:spcPts val="2879"/>
              </a:lnSpc>
            </a:pP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03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초기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하드웨어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조립</a:t>
            </a:r>
            <a:r>
              <a:rPr lang="en-US" sz="2399" b="1" spc="-95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 </a:t>
            </a:r>
            <a:r>
              <a:rPr lang="en-US" sz="2399" b="1" spc="-95" dirty="0" err="1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완료</a:t>
            </a:r>
            <a:endParaRPr lang="en-US" sz="2399" b="1" spc="-95" dirty="0">
              <a:solidFill>
                <a:srgbClr val="0A51C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60188" y="6457950"/>
            <a:ext cx="5232011" cy="3039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1차: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초음파와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적외선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사용한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고정된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방식의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회피</a:t>
            </a:r>
            <a:endParaRPr lang="en-US" sz="1999" b="1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Bold"/>
              <a:sym typeface="Poppins Bold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장점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: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객체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인식률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높음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근거리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반응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빠름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단점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: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시야각이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좁음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제한된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회피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범위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algn="l">
              <a:lnSpc>
                <a:spcPts val="2999"/>
              </a:lnSpc>
            </a:pP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algn="l">
              <a:lnSpc>
                <a:spcPts val="2999"/>
              </a:lnSpc>
            </a:pP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2차: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카메라로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 더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넓은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빈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구역으로의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선택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회피</a:t>
            </a:r>
            <a:endParaRPr lang="en-US" sz="1999" b="1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Bold"/>
              <a:sym typeface="Poppins Bold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장점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: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시야각이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넓음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회피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지속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가능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단점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: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흰색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/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반사광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객체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감지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실패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,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밝기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변화에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민감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60189" y="5967210"/>
            <a:ext cx="4556900" cy="3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04 장애물 회피 1·2차 테스트 완료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68400" y="6457950"/>
            <a:ext cx="4409915" cy="226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1차: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초음파와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적외선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사용한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고정된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방식의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회피와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경로</a:t>
            </a:r>
            <a:r>
              <a:rPr lang="en-US" sz="1999" b="1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 </a:t>
            </a:r>
            <a:r>
              <a:rPr lang="en-US" sz="1999" b="1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Bold"/>
                <a:sym typeface="Poppins Bold"/>
              </a:rPr>
              <a:t>복귀</a:t>
            </a:r>
            <a:endParaRPr lang="en-US" sz="1999" b="1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 Bold"/>
              <a:sym typeface="Poppins Bold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기본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경로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주행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및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초음파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기반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장애물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회피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시도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회피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후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주행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경로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복귀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과정에서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계산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오차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발생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→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복귀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로직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개선</a:t>
            </a:r>
            <a:r>
              <a:rPr lang="en-US" sz="1999" spc="-7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 </a:t>
            </a:r>
            <a:r>
              <a:rPr lang="en-US" sz="1999" spc="-79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"/>
                <a:sym typeface="Poppins"/>
              </a:rPr>
              <a:t>예정</a:t>
            </a:r>
            <a:endParaRPr lang="en-US" sz="1999" spc="-79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68400" y="5967210"/>
            <a:ext cx="4409915" cy="3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 spc="-95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rPr>
              <a:t>05 정적 경로 주행 1차 테스트 완료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37560" y="3304419"/>
            <a:ext cx="1528931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6496" y="9139362"/>
            <a:ext cx="352804" cy="100704"/>
            <a:chOff x="0" y="0"/>
            <a:chExt cx="92920" cy="2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b="b" l="l" r="r" t="t"/>
              <a:pathLst>
                <a:path h="26523" w="92920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689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92920" cy="26523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pic>
        <p:nvPicPr>
          <p:cNvPr id="5" name="Picture 5">
            <a:hlinkClick action="ppaction://media" r:id="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3" r="29" t="36"/>
          <a:stretch>
            <a:fillRect/>
          </a:stretch>
        </p:blipFill>
        <p:spPr>
          <a:xfrm>
            <a:off x="1028700" y="4100415"/>
            <a:ext cx="7665747" cy="523785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0016186" y="4100415"/>
            <a:ext cx="6183039" cy="5139651"/>
          </a:xfrm>
          <a:custGeom>
            <a:avLst/>
            <a:gdLst/>
            <a:ahLst/>
            <a:cxnLst/>
            <a:rect b="b" l="l" r="r" t="t"/>
            <a:pathLst>
              <a:path h="5139651" w="6183039">
                <a:moveTo>
                  <a:pt x="0" y="0"/>
                </a:moveTo>
                <a:lnTo>
                  <a:pt x="6183039" y="0"/>
                </a:lnTo>
                <a:lnTo>
                  <a:pt x="6183039" y="5139651"/>
                </a:lnTo>
                <a:lnTo>
                  <a:pt x="0" y="5139651"/>
                </a:lnTo>
                <a:lnTo>
                  <a:pt x="0" y="0"/>
                </a:lnTo>
                <a:close/>
              </a:path>
            </a:pathLst>
          </a:custGeom>
          <a:blipFill>
            <a:blip cstate="email"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79706" y="962025"/>
            <a:ext cx="11208294" cy="143256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9270"/>
              </a:lnSpc>
            </a:pPr>
            <a:r>
              <a:rPr b="1" lang="en-US" spc="-359" sz="900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1.route driving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3629" y="2310131"/>
            <a:ext cx="6717483" cy="666849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5150"/>
              </a:lnSpc>
            </a:pPr>
            <a:r>
              <a:rPr b="1" dirty="0" err="1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정적</a:t>
            </a:r>
            <a:r>
              <a:rPr b="1" dirty="0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 </a:t>
            </a:r>
            <a:r>
              <a:rPr b="1" dirty="0" err="1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경로</a:t>
            </a:r>
            <a:r>
              <a:rPr b="1" dirty="0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 </a:t>
            </a:r>
            <a:r>
              <a:rPr b="1" dirty="0" err="1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주행</a:t>
            </a:r>
            <a:endParaRPr b="1" dirty="0" lang="en-US" spc="-200" sz="5000">
              <a:solidFill>
                <a:srgbClr val="0A51C7"/>
              </a:solidFill>
              <a:latin charset="-128" panose="020B0700000000000000" pitchFamily="34" typeface="Yu Gothic UI Semibold"/>
              <a:ea charset="-128" panose="020B0700000000000000" pitchFamily="34" typeface="Yu Gothic UI Semibold"/>
              <a:cs typeface="Poppins Semi-Bold"/>
              <a:sym typeface="Poppins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171575"/>
            <a:ext cx="6074929" cy="185610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6160"/>
              </a:lnSpc>
            </a:pPr>
            <a:r>
              <a:rPr b="1" lang="en-US" spc="-320" sz="800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Current progress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99225" y="3270709"/>
            <a:ext cx="270861" cy="233925"/>
          </a:xfrm>
          <a:custGeom>
            <a:avLst/>
            <a:gdLst/>
            <a:ahLst/>
            <a:cxnLst/>
            <a:rect b="b" l="l" r="r" t="t"/>
            <a:pathLst>
              <a:path h="233925" w="270861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cstate="email"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637560" y="3304419"/>
            <a:ext cx="1528931" cy="20656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r">
              <a:lnSpc>
                <a:spcPts val="1382"/>
              </a:lnSpc>
            </a:pPr>
            <a:r>
              <a:rPr b="1" lang="en-US" spc="-55" sz="1382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55965" y="6588065"/>
            <a:ext cx="5793645" cy="1566165"/>
            <a:chOff x="0" y="0"/>
            <a:chExt cx="1525898" cy="412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5898" cy="412488"/>
            </a:xfrm>
            <a:custGeom>
              <a:avLst/>
              <a:gdLst/>
              <a:ahLst/>
              <a:cxnLst/>
              <a:rect b="b" l="l" r="r" t="t"/>
              <a:pathLst>
                <a:path h="412488" w="1525898">
                  <a:moveTo>
                    <a:pt x="0" y="0"/>
                  </a:moveTo>
                  <a:lnTo>
                    <a:pt x="1525898" y="0"/>
                  </a:lnTo>
                  <a:lnTo>
                    <a:pt x="1525898" y="412488"/>
                  </a:lnTo>
                  <a:lnTo>
                    <a:pt x="0" y="412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w="38100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525898" cy="412488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138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052788" y="6139436"/>
            <a:ext cx="3146438" cy="35242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2639"/>
              </a:lnSpc>
            </a:pPr>
            <a:r>
              <a:rPr b="1" lang="en-US" spc="-87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json 형식의 정적 경로 코드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video>
              <p:cMediaNode vol="0">
                <p:cTn display="0" fill="hold" id="2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6496" y="9139362"/>
            <a:ext cx="352804" cy="100704"/>
            <a:chOff x="0" y="0"/>
            <a:chExt cx="92920" cy="2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b="b" l="l" r="r" t="t"/>
              <a:pathLst>
                <a:path h="26523" w="92920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689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92920" cy="26523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pic>
        <p:nvPicPr>
          <p:cNvPr id="5" name="Picture 5">
            <a:hlinkClick action="ppaction://media" r:id="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28700" y="3982536"/>
            <a:ext cx="7295033" cy="4103456"/>
          </a:xfrm>
          <a:prstGeom prst="rect">
            <a:avLst/>
          </a:prstGeom>
        </p:spPr>
      </p:pic>
      <p:pic>
        <p:nvPicPr>
          <p:cNvPr id="6" name="Picture 6">
            <a:hlinkClick action="ppaction://media" r:id="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33" r="33"/>
          <a:stretch>
            <a:fillRect/>
          </a:stretch>
        </p:blipFill>
        <p:spPr>
          <a:xfrm>
            <a:off x="10451773" y="3982536"/>
            <a:ext cx="6807527" cy="3880290"/>
          </a:xfrm>
          <a:prstGeom prst="rect">
            <a:avLst/>
          </a:prstGeom>
        </p:spPr>
      </p:pic>
      <p:pic>
        <p:nvPicPr>
          <p:cNvPr id="7" name="Picture 7">
            <a:hlinkClick action="ppaction://media" r:id="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b="71" l="27" r="83" t="127"/>
          <a:stretch>
            <a:fillRect/>
          </a:stretch>
        </p:blipFill>
        <p:spPr>
          <a:xfrm>
            <a:off x="6033998" y="6589055"/>
            <a:ext cx="5815024" cy="29938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71575"/>
            <a:ext cx="6074929" cy="185610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6160"/>
              </a:lnSpc>
            </a:pPr>
            <a:r>
              <a:rPr b="1" lang="en-US" spc="-320" sz="800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Current progress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3998" y="2310131"/>
            <a:ext cx="6216652" cy="666849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5150"/>
              </a:lnSpc>
            </a:pPr>
            <a:r>
              <a:rPr b="1" dirty="0" err="1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장애물</a:t>
            </a:r>
            <a:r>
              <a:rPr b="1" dirty="0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 </a:t>
            </a:r>
            <a:r>
              <a:rPr b="1" dirty="0" err="1" lang="en-US" spc="-200" sz="5000">
                <a:solidFill>
                  <a:srgbClr val="0A51C7"/>
                </a:solidFill>
                <a:latin charset="-128" panose="020B0700000000000000" pitchFamily="34" typeface="Yu Gothic UI Semibold"/>
                <a:ea charset="-128" panose="020B0700000000000000" pitchFamily="34" typeface="Yu Gothic UI Semibold"/>
                <a:cs typeface="Poppins Semi-Bold"/>
                <a:sym typeface="Poppins Semi-Bold"/>
              </a:rPr>
              <a:t>회피</a:t>
            </a:r>
            <a:endParaRPr b="1" dirty="0" lang="en-US" spc="-200" sz="5000">
              <a:solidFill>
                <a:srgbClr val="0A51C7"/>
              </a:solidFill>
              <a:latin charset="-128" panose="020B0700000000000000" pitchFamily="34" typeface="Yu Gothic UI Semibold"/>
              <a:ea charset="-128" panose="020B0700000000000000" pitchFamily="34" typeface="Yu Gothic UI Semibold"/>
              <a:cs typeface="Poppins Semi-Bold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33998" y="962025"/>
            <a:ext cx="11757976" cy="143256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9270"/>
              </a:lnSpc>
            </a:pPr>
            <a:r>
              <a:rPr b="1" lang="en-US" spc="-359" sz="9000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2. obstacle avoidance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99225" y="3270709"/>
            <a:ext cx="270861" cy="233925"/>
          </a:xfrm>
          <a:custGeom>
            <a:avLst/>
            <a:gdLst/>
            <a:ahLst/>
            <a:cxnLst/>
            <a:rect b="b" l="l" r="r" t="t"/>
            <a:pathLst>
              <a:path h="233925" w="270861">
                <a:moveTo>
                  <a:pt x="0" y="0"/>
                </a:moveTo>
                <a:lnTo>
                  <a:pt x="270861" y="0"/>
                </a:lnTo>
                <a:lnTo>
                  <a:pt x="270861" y="233925"/>
                </a:lnTo>
                <a:lnTo>
                  <a:pt x="0" y="233925"/>
                </a:lnTo>
                <a:lnTo>
                  <a:pt x="0" y="0"/>
                </a:lnTo>
                <a:close/>
              </a:path>
            </a:pathLst>
          </a:custGeom>
          <a:blipFill>
            <a:blip cstate="email"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637560" y="3304419"/>
            <a:ext cx="1528931" cy="20656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r">
              <a:lnSpc>
                <a:spcPts val="1382"/>
              </a:lnSpc>
            </a:pPr>
            <a:r>
              <a:rPr b="1" lang="en-US" spc="-55" sz="1382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video>
              <p:cMediaNode vol="0">
                <p:cTn display="0" fill="hold" id="2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display="0" fill="hold" id="3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display="0" fill="hold" id="4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53537"/>
            <a:ext cx="2404102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5649584"/>
            <a:ext cx="352804" cy="100704"/>
            <a:chOff x="0" y="0"/>
            <a:chExt cx="92920" cy="26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920" cy="26523"/>
            </a:xfrm>
            <a:custGeom>
              <a:avLst/>
              <a:gdLst/>
              <a:ahLst/>
              <a:cxnLst/>
              <a:rect l="l" t="t" r="r" b="b"/>
              <a:pathLst>
                <a:path w="92920" h="26523">
                  <a:moveTo>
                    <a:pt x="0" y="0"/>
                  </a:moveTo>
                  <a:lnTo>
                    <a:pt x="92920" y="0"/>
                  </a:lnTo>
                  <a:lnTo>
                    <a:pt x="92920" y="26523"/>
                  </a:lnTo>
                  <a:lnTo>
                    <a:pt x="0" y="26523"/>
                  </a:lnTo>
                  <a:close/>
                </a:path>
              </a:pathLst>
            </a:custGeom>
            <a:solidFill>
              <a:srgbClr val="0A51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2920" cy="3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1714022" y="9290938"/>
            <a:ext cx="2666600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302551" y="9253538"/>
            <a:ext cx="2372945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840213" y="9286176"/>
            <a:ext cx="2824835" cy="0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965877" y="0"/>
            <a:ext cx="8322123" cy="5750288"/>
            <a:chOff x="0" y="0"/>
            <a:chExt cx="1289315" cy="8908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9315" cy="890870"/>
            </a:xfrm>
            <a:custGeom>
              <a:avLst/>
              <a:gdLst/>
              <a:ahLst/>
              <a:cxnLst/>
              <a:rect l="l" t="t" r="r" b="b"/>
              <a:pathLst>
                <a:path w="1289315" h="890870">
                  <a:moveTo>
                    <a:pt x="0" y="0"/>
                  </a:moveTo>
                  <a:lnTo>
                    <a:pt x="1289315" y="0"/>
                  </a:lnTo>
                  <a:lnTo>
                    <a:pt x="1289315" y="890870"/>
                  </a:lnTo>
                  <a:lnTo>
                    <a:pt x="0" y="89087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3432802" y="7680677"/>
            <a:ext cx="153624" cy="229673"/>
          </a:xfrm>
          <a:custGeom>
            <a:avLst/>
            <a:gdLst/>
            <a:ahLst/>
            <a:cxnLst/>
            <a:rect l="l" t="t" r="r" b="b"/>
            <a:pathLst>
              <a:path w="153624" h="229673">
                <a:moveTo>
                  <a:pt x="0" y="0"/>
                </a:moveTo>
                <a:lnTo>
                  <a:pt x="153624" y="0"/>
                </a:lnTo>
                <a:lnTo>
                  <a:pt x="153624" y="229673"/>
                </a:lnTo>
                <a:lnTo>
                  <a:pt x="0" y="2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714022" y="6786132"/>
            <a:ext cx="3634553" cy="1861868"/>
            <a:chOff x="0" y="-28575"/>
            <a:chExt cx="4846071" cy="24824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48942"/>
              <a:ext cx="4446642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장애물 회피 후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기존 경로 복귀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계산 로직 개선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46071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Medium"/>
                  <a:sym typeface="Poppins Medium"/>
                </a:rPr>
                <a:t>Point 04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02551" y="6781370"/>
            <a:ext cx="3089987" cy="1442768"/>
            <a:chOff x="0" y="-28575"/>
            <a:chExt cx="4119983" cy="19236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48942"/>
              <a:ext cx="4119983" cy="114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장애물 회피 감지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센서 최종 결정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766446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Medium"/>
                  <a:sym typeface="Poppins Medium"/>
                </a:rPr>
                <a:t>Point 02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7033295" y="7680677"/>
            <a:ext cx="153624" cy="229673"/>
          </a:xfrm>
          <a:custGeom>
            <a:avLst/>
            <a:gdLst/>
            <a:ahLst/>
            <a:cxnLst/>
            <a:rect l="l" t="t" r="r" b="b"/>
            <a:pathLst>
              <a:path w="153624" h="229673">
                <a:moveTo>
                  <a:pt x="0" y="0"/>
                </a:moveTo>
                <a:lnTo>
                  <a:pt x="153624" y="0"/>
                </a:lnTo>
                <a:lnTo>
                  <a:pt x="153624" y="229673"/>
                </a:lnTo>
                <a:lnTo>
                  <a:pt x="0" y="2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12723" y="7795513"/>
            <a:ext cx="153624" cy="229673"/>
          </a:xfrm>
          <a:custGeom>
            <a:avLst/>
            <a:gdLst/>
            <a:ahLst/>
            <a:cxnLst/>
            <a:rect l="l" t="t" r="r" b="b"/>
            <a:pathLst>
              <a:path w="153624" h="229673">
                <a:moveTo>
                  <a:pt x="0" y="0"/>
                </a:moveTo>
                <a:lnTo>
                  <a:pt x="153624" y="0"/>
                </a:lnTo>
                <a:lnTo>
                  <a:pt x="153624" y="229673"/>
                </a:lnTo>
                <a:lnTo>
                  <a:pt x="0" y="2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14782244" y="9290938"/>
            <a:ext cx="2649047" cy="4762"/>
          </a:xfrm>
          <a:prstGeom prst="line">
            <a:avLst/>
          </a:prstGeom>
          <a:ln w="9525" cap="flat">
            <a:solidFill>
              <a:srgbClr val="7379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14380622" y="7795513"/>
            <a:ext cx="153624" cy="229673"/>
          </a:xfrm>
          <a:custGeom>
            <a:avLst/>
            <a:gdLst/>
            <a:ahLst/>
            <a:cxnLst/>
            <a:rect l="l" t="t" r="r" b="b"/>
            <a:pathLst>
              <a:path w="153624" h="229673">
                <a:moveTo>
                  <a:pt x="0" y="0"/>
                </a:moveTo>
                <a:lnTo>
                  <a:pt x="153624" y="0"/>
                </a:lnTo>
                <a:lnTo>
                  <a:pt x="153624" y="229673"/>
                </a:lnTo>
                <a:lnTo>
                  <a:pt x="0" y="2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2519434"/>
            <a:ext cx="7558576" cy="29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2854" b="1" spc="-514">
                <a:solidFill>
                  <a:srgbClr val="0A51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Future plans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6781370"/>
            <a:ext cx="2824835" cy="1442768"/>
            <a:chOff x="0" y="-28575"/>
            <a:chExt cx="3766446" cy="192369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48942"/>
              <a:ext cx="3766446" cy="114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코드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리팩토링</a:t>
              </a:r>
              <a:endParaRPr lang="en-US" sz="2799" b="1" spc="-111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endParaRPr>
            </a:p>
            <a:p>
              <a:pPr marL="604515" lvl="1" indent="-302257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기능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통합</a:t>
              </a:r>
              <a:endParaRPr lang="en-US" sz="2799" b="1" spc="-111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720501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Medium"/>
                  <a:sym typeface="Poppins Medium"/>
                </a:rPr>
                <a:t>Point 01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40213" y="6781370"/>
            <a:ext cx="2824835" cy="1442768"/>
            <a:chOff x="0" y="-28575"/>
            <a:chExt cx="3766446" cy="192369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48942"/>
              <a:ext cx="3766446" cy="114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카메라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프레임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오류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문제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해결</a:t>
              </a:r>
              <a:endParaRPr lang="en-US" sz="2799" b="1" spc="-111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3766446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Medium"/>
                  <a:sym typeface="Poppins Medium"/>
                </a:rPr>
                <a:t>Point 03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730704" y="6786132"/>
            <a:ext cx="3054065" cy="1862911"/>
            <a:chOff x="0" y="-28575"/>
            <a:chExt cx="4072086" cy="248388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748942"/>
              <a:ext cx="4072086" cy="170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지팡이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모듈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추가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,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기본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프로토타입</a:t>
              </a:r>
              <a:r>
                <a:rPr lang="en-US" sz="2799" b="1" spc="-111" dirty="0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1" spc="-111" dirty="0" err="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Semi-Bold"/>
                  <a:sym typeface="Poppins Semi-Bold"/>
                </a:rPr>
                <a:t>완성</a:t>
              </a:r>
              <a:endParaRPr lang="en-US" sz="2799" b="1" spc="-111" dirty="0">
                <a:solidFill>
                  <a:srgbClr val="0A51C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-Bold"/>
                <a:sym typeface="Poppins Semi-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4072086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-111">
                  <a:solidFill>
                    <a:srgbClr val="0A51C7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Poppins Medium"/>
                  <a:sym typeface="Poppins Medium"/>
                </a:rPr>
                <a:t>Point 05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517957" y="911737"/>
            <a:ext cx="270861" cy="233925"/>
          </a:xfrm>
          <a:custGeom>
            <a:avLst/>
            <a:gdLst/>
            <a:ahLst/>
            <a:cxnLst/>
            <a:rect l="l" t="t" r="r" b="b"/>
            <a:pathLst>
              <a:path w="270861" h="233925">
                <a:moveTo>
                  <a:pt x="0" y="0"/>
                </a:moveTo>
                <a:lnTo>
                  <a:pt x="270861" y="0"/>
                </a:lnTo>
                <a:lnTo>
                  <a:pt x="270861" y="233926"/>
                </a:lnTo>
                <a:lnTo>
                  <a:pt x="0" y="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56292" y="945447"/>
            <a:ext cx="1529223" cy="20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2"/>
              </a:lnSpc>
            </a:pPr>
            <a:r>
              <a:rPr lang="en-US" sz="1382" b="1" spc="-55">
                <a:solidFill>
                  <a:srgbClr val="0A51C7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Toridos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392</Words>
  <Application>Microsoft Office PowerPoint</Application>
  <PresentationFormat>사용자 지정</PresentationFormat>
  <Paragraphs>111</Paragraphs>
  <Slides>11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Yu Gothic UI Semibold</vt:lpstr>
      <vt:lpstr>Calibri</vt:lpstr>
      <vt:lpstr>Poppins Medium</vt:lpstr>
      <vt:lpstr>Poppins</vt:lpstr>
      <vt:lpstr>Arial</vt:lpstr>
      <vt:lpstr>Gothic A1 Heavy</vt:lpstr>
      <vt:lpstr>Poppins Bold</vt:lpstr>
      <vt:lpstr>Gothic A1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Company</dc:title>
  <dc:creator>user</dc:creator>
  <cp:lastModifiedBy>다민 김</cp:lastModifiedBy>
  <cp:revision>8</cp:revision>
  <dcterms:created xsi:type="dcterms:W3CDTF">2006-08-16T00:00:00Z</dcterms:created>
  <dcterms:modified xsi:type="dcterms:W3CDTF">2025-10-26T10:28:05Z</dcterms:modified>
  <dc:identifier>DAG235wXq6M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29431625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